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www.infraware.co.kr/2012/infrawarePen" Target="docProps/infrawarePe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9159875" cy="6870700"/>
  <p:notesSz cx="6858000" cy="9144000"/>
  <p:defaultTextStyle>
    <a:defPPr>
      <a:defRPr lang="ko-KR"/>
    </a:defPPr>
    <a:lvl1pPr marL="0" indent="0" algn="l" defTabSz="914400">
      <a:buNone/>
      <a:defRPr lang="ko-KR" sz="1800" baseline="0" smtClean="0">
        <a:solidFill>
          <a:srgbClr val="000000"/>
        </a:solidFill>
        <a:latin typeface="□□"/>
        <a:ea typeface="□□"/>
      </a:defRPr>
    </a:lvl1pPr>
    <a:lvl2pPr marL="457200" lvl="1" indent="0" defTabSz="914400">
      <a:defRPr lang="ko-KR" smtClean="0"/>
    </a:lvl2pPr>
    <a:lvl3pPr marL="914400" lvl="2" indent="0" defTabSz="914400">
      <a:defRPr lang="ko-KR" smtClean="0"/>
    </a:lvl3pPr>
    <a:lvl4pPr marL="1371600" lvl="3" indent="0" defTabSz="914400">
      <a:defRPr lang="ko-KR" smtClean="0"/>
    </a:lvl4pPr>
    <a:lvl5pPr marL="1828800" lvl="4" indent="0" defTabSz="914400">
      <a:defRPr lang="ko-KR" smtClean="0"/>
    </a:lvl5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8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Object rect 1"/>
          <p:cNvSpPr>
            <a:spLocks noGrp="1" noRot="1" noChangeAspect="1" noChangeArrowheads="1"/>
          </p:cNvSpPr>
          <p:nvPr>
            <p:ph type="sldImg"/>
          </p:nvPr>
        </p:nvSpPr>
        <p:spPr/>
      </p:sp>
      <p:sp>
        <p:nvSpPr>
          <p:cNvPr id="3" name="Rect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0700"/>
            <a:ext cx="5029200" cy="4103688"/>
          </a:xfrm>
          <a:prstGeom prst="rect">
            <a:avLst/>
          </a:prstGeom>
          <a:noFill/>
          <a:ln w="0" cap="flat" cmpd="sng">
            <a:noFill/>
            <a:prstDash/>
            <a:miter lim="800000"/>
          </a:ln>
        </p:spPr>
      </p:sp>
    </p:spTree>
    <p:extLst>
      <p:ext uri="{BB962C8B-B14F-4D97-AF65-F5344CB8AC3E}">
        <p14:creationId xmlns:p14="http://schemas.microsoft.com/office/powerpoint/2010/main" val="259070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Object rect 1"/>
          <p:cNvSpPr>
            <a:spLocks noGrp="1" noRot="1" noChangeAspect="1" noChangeArrowheads="1"/>
          </p:cNvSpPr>
          <p:nvPr>
            <p:ph type="sldImg"/>
          </p:nvPr>
        </p:nvSpPr>
        <p:spPr/>
      </p:sp>
      <p:sp>
        <p:nvSpPr>
          <p:cNvPr id="3" name="Rect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0700"/>
            <a:ext cx="5029200" cy="4103688"/>
          </a:xfrm>
          <a:prstGeom prst="rect">
            <a:avLst/>
          </a:prstGeom>
          <a:noFill/>
          <a:ln w="0" cap="flat" cmpd="sng">
            <a:noFill/>
            <a:prstDash/>
            <a:miter lim="800000"/>
          </a:ln>
        </p:spPr>
      </p:sp>
    </p:spTree>
    <p:extLst>
      <p:ext uri="{BB962C8B-B14F-4D97-AF65-F5344CB8AC3E}">
        <p14:creationId xmlns:p14="http://schemas.microsoft.com/office/powerpoint/2010/main" val="1693518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Object rect 1"/>
          <p:cNvSpPr>
            <a:spLocks noGrp="1" noRot="1" noChangeAspect="1" noChangeArrowheads="1"/>
          </p:cNvSpPr>
          <p:nvPr>
            <p:ph type="sldImg"/>
          </p:nvPr>
        </p:nvSpPr>
        <p:spPr/>
      </p:sp>
      <p:sp>
        <p:nvSpPr>
          <p:cNvPr id="3" name="Rect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0700"/>
            <a:ext cx="5029200" cy="4103688"/>
          </a:xfrm>
          <a:prstGeom prst="rect">
            <a:avLst/>
          </a:prstGeom>
          <a:noFill/>
          <a:ln w="0" cap="flat" cmpd="sng">
            <a:noFill/>
            <a:prstDash/>
            <a:miter lim="800000"/>
          </a:ln>
        </p:spPr>
      </p:sp>
    </p:spTree>
    <p:extLst>
      <p:ext uri="{BB962C8B-B14F-4D97-AF65-F5344CB8AC3E}">
        <p14:creationId xmlns:p14="http://schemas.microsoft.com/office/powerpoint/2010/main" val="2428785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Object rect 1"/>
          <p:cNvSpPr>
            <a:spLocks noGrp="1" noRot="1" noChangeAspect="1" noChangeArrowheads="1"/>
          </p:cNvSpPr>
          <p:nvPr>
            <p:ph type="sldImg"/>
          </p:nvPr>
        </p:nvSpPr>
        <p:spPr/>
      </p:sp>
      <p:sp>
        <p:nvSpPr>
          <p:cNvPr id="3" name="Rect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0700"/>
            <a:ext cx="5029200" cy="4103688"/>
          </a:xfrm>
          <a:prstGeom prst="rect">
            <a:avLst/>
          </a:prstGeom>
          <a:noFill/>
          <a:ln w="0" cap="flat" cmpd="sng">
            <a:noFill/>
            <a:prstDash/>
            <a:miter lim="800000"/>
          </a:ln>
        </p:spPr>
      </p:sp>
    </p:spTree>
    <p:extLst>
      <p:ext uri="{BB962C8B-B14F-4D97-AF65-F5344CB8AC3E}">
        <p14:creationId xmlns:p14="http://schemas.microsoft.com/office/powerpoint/2010/main" val="3766970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Object rect 1"/>
          <p:cNvSpPr>
            <a:spLocks noGrp="1" noRot="1" noChangeAspect="1" noChangeArrowheads="1"/>
          </p:cNvSpPr>
          <p:nvPr>
            <p:ph type="sldImg"/>
          </p:nvPr>
        </p:nvSpPr>
        <p:spPr/>
      </p:sp>
      <p:sp>
        <p:nvSpPr>
          <p:cNvPr id="3" name="Rect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0700"/>
            <a:ext cx="5029200" cy="4103688"/>
          </a:xfrm>
          <a:prstGeom prst="rect">
            <a:avLst/>
          </a:prstGeom>
          <a:noFill/>
          <a:ln w="0" cap="flat" cmpd="sng">
            <a:noFill/>
            <a:prstDash/>
            <a:miter lim="800000"/>
          </a:ln>
        </p:spPr>
      </p:sp>
    </p:spTree>
    <p:extLst>
      <p:ext uri="{BB962C8B-B14F-4D97-AF65-F5344CB8AC3E}">
        <p14:creationId xmlns:p14="http://schemas.microsoft.com/office/powerpoint/2010/main" val="2605832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rgbClr val="000000"/>
                </a:solidFill>
              </a:defRPr>
            </a:lvl2pPr>
            <a:lvl3pPr marL="914400" indent="0" algn="ctr">
              <a:buNone/>
              <a:defRPr>
                <a:solidFill>
                  <a:srgbClr val="000000"/>
                </a:solidFill>
              </a:defRPr>
            </a:lvl3pPr>
            <a:lvl4pPr marL="1371600" indent="0" algn="ctr">
              <a:buNone/>
              <a:defRPr>
                <a:solidFill>
                  <a:srgbClr val="000000"/>
                </a:solidFill>
              </a:defRPr>
            </a:lvl4pPr>
            <a:lvl5pPr marL="1828800" indent="0" algn="ctr">
              <a:buNone/>
              <a:defRPr>
                <a:solidFill>
                  <a:srgbClr val="000000"/>
                </a:solidFill>
              </a:defRPr>
            </a:lvl5pPr>
            <a:lvl6pPr marL="2286000" indent="0" algn="ctr">
              <a:buNone/>
              <a:defRPr>
                <a:solidFill>
                  <a:srgbClr val="000000"/>
                </a:solidFill>
              </a:defRPr>
            </a:lvl6pPr>
            <a:lvl7pPr marL="2743200" indent="0" algn="ctr">
              <a:buNone/>
              <a:defRPr>
                <a:solidFill>
                  <a:srgbClr val="000000"/>
                </a:solidFill>
              </a:defRPr>
            </a:lvl7pPr>
            <a:lvl8pPr marL="3200400" indent="0" algn="ctr">
              <a:buNone/>
              <a:defRPr>
                <a:solidFill>
                  <a:srgbClr val="000000"/>
                </a:solidFill>
              </a:defRPr>
            </a:lvl8pPr>
            <a:lvl9pPr marL="3657600" indent="0" algn="ctr">
              <a:buNone/>
              <a:defRPr>
                <a:solidFill>
                  <a:srgbClr val="000000"/>
                </a:solidFill>
              </a:defRPr>
            </a:lvl9pPr>
          </a:lstStyle>
          <a:p>
            <a:r>
              <a:rPr lang="ko-KR" altLang="en-US" dirty="0" smtClean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2014-08-29</a:t>
            </a:fld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2014-08-29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cap="all"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rgbClr val="000000"/>
                </a:solidFill>
              </a:defRPr>
            </a:lvl2pPr>
            <a:lvl3pPr marL="914400" indent="0">
              <a:buNone/>
              <a:defRPr sz="1600">
                <a:solidFill>
                  <a:srgbClr val="000000"/>
                </a:solidFill>
              </a:defRPr>
            </a:lvl3pPr>
            <a:lvl4pPr marL="1371600" indent="0">
              <a:buNone/>
              <a:defRPr sz="1400">
                <a:solidFill>
                  <a:srgbClr val="000000"/>
                </a:solidFill>
              </a:defRPr>
            </a:lvl4pPr>
            <a:lvl5pPr marL="1828800" indent="0">
              <a:buNone/>
              <a:defRPr sz="1400">
                <a:solidFill>
                  <a:srgbClr val="000000"/>
                </a:solidFill>
              </a:defRPr>
            </a:lvl5pPr>
            <a:lvl6pPr marL="2286000" indent="0">
              <a:buNone/>
              <a:defRPr sz="1400">
                <a:solidFill>
                  <a:srgbClr val="000000"/>
                </a:solidFill>
              </a:defRPr>
            </a:lvl6pPr>
            <a:lvl7pPr marL="2743200" indent="0">
              <a:buNone/>
              <a:defRPr sz="1400">
                <a:solidFill>
                  <a:srgbClr val="000000"/>
                </a:solidFill>
              </a:defRPr>
            </a:lvl7pPr>
            <a:lvl8pPr marL="3200400" indent="0">
              <a:buNone/>
              <a:defRPr sz="1400">
                <a:solidFill>
                  <a:srgbClr val="000000"/>
                </a:solidFill>
              </a:defRPr>
            </a:lvl8pPr>
            <a:lvl9pPr marL="3657600" indent="0">
              <a:buNone/>
              <a:defRPr sz="1400">
                <a:solidFill>
                  <a:srgbClr val="000000"/>
                </a:solidFill>
              </a:defRPr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2014-08-29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0" defTabSz="0">
              <a:defRPr sz="2800"/>
            </a:lvl1pPr>
            <a:lvl2pPr marL="0" defTabSz="0">
              <a:defRPr sz="2400"/>
            </a:lvl2pPr>
            <a:lvl3pPr marL="0" defTabSz="0">
              <a:defRPr sz="2000"/>
            </a:lvl3pPr>
            <a:lvl4pPr marL="0" defTabSz="0">
              <a:defRPr sz="1800"/>
            </a:lvl4pPr>
            <a:lvl5pPr marL="0" defTabSz="0">
              <a:defRPr sz="1800"/>
            </a:lvl5pPr>
            <a:lvl6pPr marL="0" defTabSz="0">
              <a:defRPr sz="1800"/>
            </a:lvl6pPr>
            <a:lvl7pPr marL="0" defTabSz="0">
              <a:defRPr sz="1800"/>
            </a:lvl7pPr>
            <a:lvl8pPr marL="0" defTabSz="0">
              <a:defRPr sz="1800"/>
            </a:lvl8pPr>
            <a:lvl9pPr marL="0" defTabSz="0">
              <a:defRPr sz="18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0" defTabSz="0">
              <a:defRPr sz="2800"/>
            </a:lvl1pPr>
            <a:lvl2pPr marL="0" defTabSz="0">
              <a:defRPr sz="2400"/>
            </a:lvl2pPr>
            <a:lvl3pPr marL="0" defTabSz="0">
              <a:defRPr sz="2000"/>
            </a:lvl3pPr>
            <a:lvl4pPr marL="0" defTabSz="0">
              <a:defRPr sz="1800"/>
            </a:lvl4pPr>
            <a:lvl5pPr marL="0" defTabSz="0">
              <a:defRPr sz="1800"/>
            </a:lvl5pPr>
            <a:lvl6pPr marL="0" defTabSz="0">
              <a:defRPr sz="1800"/>
            </a:lvl6pPr>
            <a:lvl7pPr marL="0" defTabSz="0">
              <a:defRPr sz="1800"/>
            </a:lvl7pPr>
            <a:lvl8pPr marL="0" defTabSz="0">
              <a:defRPr sz="1800"/>
            </a:lvl8pPr>
            <a:lvl9pPr marL="0" defTabSz="0">
              <a:defRPr sz="18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2014-08-29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defTabSz="0">
              <a:defRPr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0" defTabSz="0">
              <a:defRPr sz="2400"/>
            </a:lvl1pPr>
            <a:lvl2pPr marL="0" defTabSz="0">
              <a:defRPr sz="2000"/>
            </a:lvl2pPr>
            <a:lvl3pPr marL="0" defTabSz="0">
              <a:defRPr sz="1800"/>
            </a:lvl3pPr>
            <a:lvl4pPr marL="0" defTabSz="0">
              <a:defRPr sz="1600"/>
            </a:lvl4pPr>
            <a:lvl5pPr marL="0" defTabSz="0">
              <a:defRPr sz="1600"/>
            </a:lvl5pPr>
            <a:lvl6pPr marL="0" defTabSz="0">
              <a:defRPr sz="1600"/>
            </a:lvl6pPr>
            <a:lvl7pPr marL="0" defTabSz="0">
              <a:defRPr sz="1600"/>
            </a:lvl7pPr>
            <a:lvl8pPr marL="0" defTabSz="0">
              <a:defRPr sz="1600"/>
            </a:lvl8pPr>
            <a:lvl9pPr marL="0" defTabSz="0">
              <a:defRPr sz="16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0" defTabSz="0">
              <a:defRPr sz="2400"/>
            </a:lvl1pPr>
            <a:lvl2pPr marL="0" defTabSz="0">
              <a:defRPr sz="2000"/>
            </a:lvl2pPr>
            <a:lvl3pPr marL="0" defTabSz="0">
              <a:defRPr sz="1800"/>
            </a:lvl3pPr>
            <a:lvl4pPr marL="0" defTabSz="0">
              <a:defRPr sz="1600"/>
            </a:lvl4pPr>
            <a:lvl5pPr marL="0" defTabSz="0">
              <a:defRPr sz="1600"/>
            </a:lvl5pPr>
            <a:lvl6pPr marL="0" defTabSz="0">
              <a:defRPr sz="1600"/>
            </a:lvl6pPr>
            <a:lvl7pPr marL="0" defTabSz="0">
              <a:defRPr sz="1600"/>
            </a:lvl7pPr>
            <a:lvl8pPr marL="0" defTabSz="0">
              <a:defRPr sz="1600"/>
            </a:lvl8pPr>
            <a:lvl9pPr marL="0" defTabSz="0">
              <a:defRPr sz="16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2014-08-29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2014-08-29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2014-08-29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type="pic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marL="0" defTabSz="0">
              <a:defRPr sz="3200"/>
            </a:lvl1pPr>
            <a:lvl2pPr marL="0" defTabSz="0">
              <a:defRPr sz="2800"/>
            </a:lvl2pPr>
            <a:lvl3pPr marL="0" defTabSz="0">
              <a:defRPr sz="2400"/>
            </a:lvl3pPr>
            <a:lvl4pPr marL="0" defTabSz="0">
              <a:defRPr sz="2000"/>
            </a:lvl4pPr>
            <a:lvl5pPr marL="0" defTabSz="0">
              <a:defRPr sz="2000"/>
            </a:lvl5pPr>
            <a:lvl6pPr marL="0" defTabSz="0">
              <a:defRPr sz="2000"/>
            </a:lvl6pPr>
            <a:lvl7pPr marL="0" defTabSz="0">
              <a:defRPr sz="2000"/>
            </a:lvl7pPr>
            <a:lvl8pPr marL="0" defTabSz="0">
              <a:defRPr sz="2000"/>
            </a:lvl8pPr>
            <a:lvl9pPr marL="0" defTabSz="0">
              <a:defRPr sz="20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2014-08-29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2014-08-29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2014-08-29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2014-08-29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</a:defRPr>
            </a:lvl1pPr>
          </a:lstStyle>
          <a:p>
            <a:fld id="{5C1A2B81-1DA3-497E-83CD-70D401AD2C06}" type="datetimeFigureOut">
              <a:rPr lang="ko-KR" altLang="en-US" dirty="0" smtClean="0"/>
              <a:t>2014-08-29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9CD56DC7-0AF8-4C3E-9120-C82FF52A6C0B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indent="0" algn="ctr" defTabSz="914400">
        <a:buNone/>
        <a:defRPr lang="ko-KR" sz="4400" baseline="0" smtClean="0">
          <a:solidFill>
            <a:srgbClr val="000000"/>
          </a:solidFill>
          <a:latin typeface="□□"/>
          <a:ea typeface="□□"/>
        </a:defRPr>
      </a:lvl1pPr>
    </p:titleStyle>
    <p:bodyStyle>
      <a:lvl1pPr marL="342900" indent="-342900" algn="l" defTabSz="914400">
        <a:spcBef>
          <a:spcPct val="20000"/>
        </a:spcBef>
        <a:buFont typeface="□□"/>
        <a:buChar char="●"/>
        <a:defRPr lang="ko-KR" sz="3200" baseline="0" smtClean="0">
          <a:solidFill>
            <a:srgbClr val="000000"/>
          </a:solidFill>
          <a:latin typeface="□□"/>
          <a:ea typeface="□□"/>
        </a:defRPr>
      </a:lvl1pPr>
      <a:lvl2pPr marL="742950" lvl="1" indent="-285750" defTabSz="914400">
        <a:buChar char="-"/>
        <a:defRPr lang="ko-KR" sz="2800" smtClean="0"/>
      </a:lvl2pPr>
      <a:lvl3pPr marL="1143000" lvl="2" indent="-228600" defTabSz="914400">
        <a:buChar char="●"/>
        <a:defRPr lang="ko-KR" sz="2400" smtClean="0"/>
      </a:lvl3pPr>
      <a:lvl4pPr marL="1600200" lvl="3" indent="-228600" defTabSz="914400">
        <a:buChar char="-"/>
        <a:defRPr lang="ko-KR" sz="2000" smtClean="0"/>
      </a:lvl4pPr>
      <a:lvl5pPr marL="2057400" lvl="4" indent="-228600" defTabSz="914400">
        <a:buChar char="»"/>
        <a:defRPr lang="ko-KR" smtClean="0"/>
      </a:lvl5pPr>
    </p:bodyStyle>
    <p:otherStyle>
      <a:lvl1pPr marL="0" indent="0" algn="l" defTabSz="914400">
        <a:buNone/>
        <a:defRPr lang="ko-KR" sz="1800" baseline="0" smtClean="0">
          <a:solidFill>
            <a:srgbClr val="000000"/>
          </a:solidFill>
          <a:latin typeface="□□"/>
          <a:ea typeface="□□"/>
        </a:defRPr>
      </a:lvl1pPr>
      <a:lvl2pPr marL="457200" lvl="1" indent="0" defTabSz="914400">
        <a:defRPr lang="ko-KR" smtClean="0"/>
      </a:lvl2pPr>
      <a:lvl3pPr marL="914400" lvl="2" indent="0" defTabSz="914400">
        <a:defRPr lang="ko-KR" smtClean="0"/>
      </a:lvl3pPr>
      <a:lvl4pPr marL="1371600" lvl="3" indent="0" defTabSz="914400">
        <a:defRPr lang="ko-KR" smtClean="0"/>
      </a:lvl4pPr>
      <a:lvl5pPr marL="1828800" lvl="4" indent="0" defTabSz="914400">
        <a:defRPr lang="ko-KR" smtClean="0"/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>
            <a:spLocks noGrp="1" noChangeArrowheads="1"/>
          </p:cNvSpPr>
          <p:nvPr>
            <p:ph type="ctrTitle"/>
          </p:nvPr>
        </p:nvSpPr>
        <p:spPr>
          <a:xfrm>
            <a:off x="187449" y="843062"/>
            <a:ext cx="8784975" cy="1475105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>
            <a:noAutofit/>
          </a:bodyPr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6600" b="1" dirty="0" smtClean="0">
                <a:solidFill>
                  <a:srgbClr val="000000"/>
                </a:solidFill>
                <a:latin typeface="Times New Roman" charset="0"/>
              </a:rPr>
              <a:t>The Call to Christlike Leadership</a:t>
            </a:r>
            <a:endParaRPr lang="ko-KR" altLang="en-US" sz="6600" b="1" dirty="0" smtClean="0">
              <a:latin typeface="Times New Roman" charset="0"/>
            </a:endParaRPr>
          </a:p>
        </p:txBody>
      </p:sp>
      <p:sp>
        <p:nvSpPr>
          <p:cNvPr id="3" name="Rect 3"/>
          <p:cNvSpPr>
            <a:spLocks noGrp="1" noChangeArrowheads="1"/>
          </p:cNvSpPr>
          <p:nvPr>
            <p:ph type="subTitle"/>
          </p:nvPr>
        </p:nvSpPr>
        <p:spPr>
          <a:xfrm>
            <a:off x="187449" y="3365723"/>
            <a:ext cx="8784975" cy="2301875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t">
            <a:noAutofit/>
          </a:bodyPr>
          <a:lstStyle/>
          <a:p>
            <a:pPr marL="0" indent="0" algn="ctr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latin typeface="Times New Roman" charset="0"/>
              </a:rPr>
              <a:t>"we have seen His glory ... full of </a:t>
            </a:r>
            <a:r>
              <a:rPr lang="en-US" altLang="ko-KR" b="1" i="1" dirty="0" smtClean="0">
                <a:solidFill>
                  <a:srgbClr val="000000"/>
                </a:solidFill>
                <a:latin typeface="Times New Roman" charset="0"/>
              </a:rPr>
              <a:t>grace</a:t>
            </a:r>
            <a:r>
              <a:rPr lang="en-US" altLang="ko-KR" dirty="0" smtClean="0">
                <a:solidFill>
                  <a:srgbClr val="000000"/>
                </a:solidFill>
                <a:latin typeface="Times New Roman" charset="0"/>
              </a:rPr>
              <a:t> and </a:t>
            </a:r>
            <a:r>
              <a:rPr lang="en-US" altLang="ko-KR" b="1" i="1" dirty="0" smtClean="0">
                <a:solidFill>
                  <a:srgbClr val="000000"/>
                </a:solidFill>
                <a:latin typeface="Times New Roman" charset="0"/>
              </a:rPr>
              <a:t>truth</a:t>
            </a:r>
            <a:r>
              <a:rPr lang="en-US" altLang="ko-KR" dirty="0" smtClean="0">
                <a:solidFill>
                  <a:srgbClr val="000000"/>
                </a:solidFill>
                <a:latin typeface="Times New Roman" charset="0"/>
              </a:rPr>
              <a:t> ... </a:t>
            </a:r>
            <a:r>
              <a:rPr lang="en-US" altLang="ko-KR" b="1" i="1" dirty="0" smtClean="0">
                <a:solidFill>
                  <a:srgbClr val="000000"/>
                </a:solidFill>
                <a:latin typeface="Times New Roman" charset="0"/>
              </a:rPr>
              <a:t>grace</a:t>
            </a:r>
            <a:r>
              <a:rPr lang="en-US" altLang="ko-KR" dirty="0" smtClean="0">
                <a:solidFill>
                  <a:srgbClr val="000000"/>
                </a:solidFill>
                <a:latin typeface="Times New Roman" charset="0"/>
              </a:rPr>
              <a:t> and </a:t>
            </a:r>
            <a:r>
              <a:rPr lang="en-US" altLang="ko-KR" b="1" i="1" dirty="0" smtClean="0">
                <a:solidFill>
                  <a:srgbClr val="000000"/>
                </a:solidFill>
                <a:latin typeface="Times New Roman" charset="0"/>
              </a:rPr>
              <a:t>truth</a:t>
            </a:r>
            <a:r>
              <a:rPr lang="en-US" altLang="ko-KR" dirty="0" smtClean="0">
                <a:solidFill>
                  <a:srgbClr val="000000"/>
                </a:solidFill>
                <a:latin typeface="Times New Roman" charset="0"/>
              </a:rPr>
              <a:t> came through Jesus Christ." </a:t>
            </a:r>
            <a:endParaRPr lang="en-US" altLang="ko-KR" dirty="0" smtClean="0">
              <a:solidFill>
                <a:srgbClr val="000000"/>
              </a:solidFill>
              <a:latin typeface="Times New Roman" charset="0"/>
            </a:endParaRPr>
          </a:p>
          <a:p>
            <a:pPr marL="0" indent="0" algn="ctr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>
                <a:solidFill>
                  <a:srgbClr val="000000"/>
                </a:solidFill>
                <a:latin typeface="Times New Roman" charset="0"/>
              </a:rPr>
              <a:t>- </a:t>
            </a:r>
            <a:r>
              <a:rPr lang="en-US" altLang="ko-KR" dirty="0" smtClean="0">
                <a:solidFill>
                  <a:srgbClr val="000000"/>
                </a:solidFill>
                <a:latin typeface="Times New Roman" charset="0"/>
              </a:rPr>
              <a:t>John 1:14,17</a:t>
            </a:r>
            <a:endParaRPr lang="ko-KR" altLang="en-US" dirty="0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1"/>
          <p:cNvSpPr>
            <a:spLocks noGrp="1" noChangeArrowheads="1"/>
          </p:cNvSpPr>
          <p:nvPr>
            <p:ph type="title"/>
          </p:nvPr>
        </p:nvSpPr>
        <p:spPr>
          <a:xfrm>
            <a:off x="458470" y="57562"/>
            <a:ext cx="8242935" cy="1145540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>
            <a:noAutofit/>
          </a:bodyPr>
          <a:lstStyle/>
          <a:p>
            <a:pPr marL="0" indent="0" algn="ctr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6600" b="1" dirty="0" smtClean="0">
                <a:solidFill>
                  <a:srgbClr val="000000"/>
                </a:solidFill>
                <a:latin typeface="Times New Roman" charset="0"/>
              </a:rPr>
              <a:t>MOSES and JESUS</a:t>
            </a:r>
            <a:endParaRPr lang="ko-KR" altLang="en-US" sz="6600" b="1" dirty="0" smtClean="0">
              <a:latin typeface="Times New Roman" charset="0"/>
            </a:endParaRPr>
          </a:p>
        </p:txBody>
      </p:sp>
      <p:sp>
        <p:nvSpPr>
          <p:cNvPr id="2" name="Rect 2"/>
          <p:cNvSpPr>
            <a:spLocks noGrp="1" noChangeArrowheads="1"/>
          </p:cNvSpPr>
          <p:nvPr>
            <p:ph/>
          </p:nvPr>
        </p:nvSpPr>
        <p:spPr>
          <a:xfrm>
            <a:off x="187449" y="1203102"/>
            <a:ext cx="8712968" cy="4533900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t">
            <a:noAutofit/>
          </a:bodyPr>
          <a:lstStyle/>
          <a:p>
            <a:pPr marL="580390" indent="-58039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600" dirty="0" smtClean="0">
                <a:solidFill>
                  <a:srgbClr val="000000"/>
                </a:solidFill>
                <a:latin typeface="Times New Roman" charset="0"/>
              </a:rPr>
              <a:t>"For the LAW was given through Moses..." (John 1:17a) - the Law (Heb. </a:t>
            </a:r>
            <a:r>
              <a:rPr lang="en-US" altLang="ko-KR" sz="3600" i="1" dirty="0" smtClean="0">
                <a:solidFill>
                  <a:srgbClr val="000000"/>
                </a:solidFill>
                <a:latin typeface="Times New Roman" charset="0"/>
              </a:rPr>
              <a:t>Torah </a:t>
            </a:r>
            <a:r>
              <a:rPr lang="en-US" altLang="ko-KR" sz="3600" dirty="0" smtClean="0">
                <a:solidFill>
                  <a:srgbClr val="000000"/>
                </a:solidFill>
                <a:latin typeface="Times New Roman" charset="0"/>
              </a:rPr>
              <a:t>) was the expression of God's character and moral will for man as embodied in the Mosaic covenant. It  </a:t>
            </a:r>
            <a:r>
              <a:rPr lang="en-US" altLang="ko-KR" sz="3600" b="1" i="1" dirty="0" smtClean="0">
                <a:solidFill>
                  <a:srgbClr val="000000"/>
                </a:solidFill>
                <a:latin typeface="Times New Roman" charset="0"/>
              </a:rPr>
              <a:t>foreshadowed</a:t>
            </a:r>
            <a:r>
              <a:rPr lang="en-US" altLang="ko-KR" sz="3600" dirty="0" smtClean="0">
                <a:solidFill>
                  <a:srgbClr val="000000"/>
                </a:solidFill>
                <a:latin typeface="Times New Roman" charset="0"/>
              </a:rPr>
              <a:t> Christ who was to fulfill and embody that Law as the "TRUTH" (Col. 2:17; Heb. 10:1; Rom. 10:4; Matt. 5:17; John 14:6)</a:t>
            </a:r>
            <a:endParaRPr lang="ko-KR" altLang="en-US" sz="3600" dirty="0" smtClean="0">
              <a:latin typeface="Times New Roman" charset="0"/>
            </a:endParaRPr>
          </a:p>
          <a:p>
            <a:pPr marL="0" indent="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600" dirty="0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449" y="421555"/>
            <a:ext cx="8784976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ko-KR" sz="4400" dirty="0">
                <a:latin typeface="Times New Roman" charset="0"/>
              </a:rPr>
              <a:t>"GRACE and TRUTH came through Jesus Christ." (John 1:17b)</a:t>
            </a:r>
            <a:endParaRPr lang="ko-KR" altLang="en-US" sz="4400" dirty="0">
              <a:latin typeface="Times New Roman" charset="0"/>
            </a:endParaRP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78309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1"/>
          <p:cNvSpPr>
            <a:spLocks noGrp="1" noChangeArrowheads="1"/>
          </p:cNvSpPr>
          <p:nvPr>
            <p:ph type="title"/>
          </p:nvPr>
        </p:nvSpPr>
        <p:spPr>
          <a:xfrm>
            <a:off x="458470" y="274955"/>
            <a:ext cx="8242934" cy="1145540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>
            <a:normAutofit fontScale="90000"/>
          </a:bodyPr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6600" b="1" dirty="0" smtClean="0">
                <a:solidFill>
                  <a:srgbClr val="000000"/>
                </a:solidFill>
                <a:latin typeface="Times New Roman" charset="0"/>
              </a:rPr>
              <a:t>"GRACE and TRUTH"</a:t>
            </a:r>
            <a:endParaRPr lang="ko-KR" altLang="en-US" sz="6600" b="1" dirty="0" smtClean="0">
              <a:latin typeface="Times New Roman" charset="0"/>
            </a:endParaRPr>
          </a:p>
        </p:txBody>
      </p:sp>
      <p:sp>
        <p:nvSpPr>
          <p:cNvPr id="2" name="Rect 2"/>
          <p:cNvSpPr>
            <a:spLocks noGrp="1" noChangeArrowheads="1"/>
          </p:cNvSpPr>
          <p:nvPr>
            <p:ph/>
          </p:nvPr>
        </p:nvSpPr>
        <p:spPr>
          <a:xfrm>
            <a:off x="0" y="1491134"/>
            <a:ext cx="9159875" cy="5008880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t">
            <a:noAutofit/>
          </a:bodyPr>
          <a:lstStyle/>
          <a:p>
            <a:pPr marL="580390" indent="-58039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The </a:t>
            </a:r>
            <a:r>
              <a:rPr lang="en-US" altLang="ko-KR" sz="3200" b="1" dirty="0" smtClean="0">
                <a:solidFill>
                  <a:srgbClr val="000000"/>
                </a:solidFill>
                <a:latin typeface="Times New Roman" charset="0"/>
              </a:rPr>
              <a:t>foundational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character of our Lord Jesus' LEADERSHIP and MINISTRY.</a:t>
            </a:r>
            <a:endParaRPr lang="ko-KR" altLang="en-US" sz="3200" dirty="0" smtClean="0">
              <a:latin typeface="Times New Roman" charset="0"/>
            </a:endParaRPr>
          </a:p>
          <a:p>
            <a:pPr marL="0" indent="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dirty="0" smtClean="0">
              <a:latin typeface="Times New Roman" charset="0"/>
            </a:endParaRPr>
          </a:p>
          <a:p>
            <a:pPr marL="580390" indent="-58039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GRACE (Grk. </a:t>
            </a:r>
            <a:r>
              <a:rPr lang="en-US" altLang="ko-KR" sz="3200" i="1" dirty="0" smtClean="0">
                <a:solidFill>
                  <a:srgbClr val="000000"/>
                </a:solidFill>
                <a:latin typeface="Times New Roman" charset="0"/>
              </a:rPr>
              <a:t>charis; 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Heb. </a:t>
            </a:r>
            <a:r>
              <a:rPr lang="en-US" altLang="ko-KR" sz="3200" i="1" dirty="0" smtClean="0">
                <a:solidFill>
                  <a:srgbClr val="000000"/>
                </a:solidFill>
                <a:latin typeface="Times New Roman" charset="0"/>
              </a:rPr>
              <a:t>hesed 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) - kindness and favor shown to an offender or to one of low position (Eph. 2:7; Rom. 2:4)</a:t>
            </a:r>
            <a:endParaRPr lang="ko-KR" altLang="en-US" sz="3200" dirty="0" smtClean="0">
              <a:latin typeface="Times New Roman" charset="0"/>
            </a:endParaRPr>
          </a:p>
          <a:p>
            <a:pPr marL="0" indent="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dirty="0" smtClean="0">
              <a:latin typeface="Times New Roman" charset="0"/>
            </a:endParaRPr>
          </a:p>
          <a:p>
            <a:pPr marL="580390" indent="-58039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TRUTH (Grk. </a:t>
            </a:r>
            <a:r>
              <a:rPr lang="en-US" altLang="ko-KR" sz="3200" i="1" dirty="0" smtClean="0">
                <a:solidFill>
                  <a:srgbClr val="000000"/>
                </a:solidFill>
                <a:latin typeface="Times New Roman" charset="0"/>
              </a:rPr>
              <a:t>aletheia; 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Heb. </a:t>
            </a:r>
            <a:r>
              <a:rPr lang="en-US" altLang="ko-KR" sz="3200" i="1" dirty="0" smtClean="0">
                <a:solidFill>
                  <a:srgbClr val="000000"/>
                </a:solidFill>
                <a:latin typeface="Times New Roman" charset="0"/>
              </a:rPr>
              <a:t>'emet 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) - expression or revelation of God's character and moral will</a:t>
            </a:r>
            <a:endParaRPr lang="ko-KR" altLang="en-US" sz="3200" dirty="0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1"/>
          <p:cNvSpPr>
            <a:spLocks noGrp="1" noChangeArrowheads="1"/>
          </p:cNvSpPr>
          <p:nvPr>
            <p:ph type="title"/>
          </p:nvPr>
        </p:nvSpPr>
        <p:spPr>
          <a:xfrm>
            <a:off x="458470" y="50974"/>
            <a:ext cx="8242934" cy="1145540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>
            <a:noAutofit/>
          </a:bodyPr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6000" b="1" dirty="0" smtClean="0">
                <a:solidFill>
                  <a:srgbClr val="000000"/>
                </a:solidFill>
                <a:latin typeface="Times New Roman" charset="0"/>
              </a:rPr>
              <a:t>"GRACE and TRUTH"</a:t>
            </a:r>
            <a:endParaRPr lang="ko-KR" altLang="en-US" sz="6000" b="1" dirty="0" smtClean="0">
              <a:latin typeface="Times New Roman" charset="0"/>
            </a:endParaRPr>
          </a:p>
        </p:txBody>
      </p:sp>
      <p:sp>
        <p:nvSpPr>
          <p:cNvPr id="2" name="Rect 2"/>
          <p:cNvSpPr>
            <a:spLocks noGrp="1" noChangeArrowheads="1"/>
          </p:cNvSpPr>
          <p:nvPr>
            <p:ph/>
          </p:nvPr>
        </p:nvSpPr>
        <p:spPr>
          <a:xfrm>
            <a:off x="43433" y="1477858"/>
            <a:ext cx="9061446" cy="4909820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t">
            <a:noAutofit/>
          </a:bodyPr>
          <a:lstStyle/>
          <a:p>
            <a:pPr marL="580390" indent="-58039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GRACE without TRUTH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corrupts</a:t>
            </a:r>
            <a:endParaRPr lang="ko-KR" altLang="en-US" sz="3200" b="1" i="1" dirty="0" smtClean="0">
              <a:latin typeface="Times New Roman" charset="0"/>
            </a:endParaRPr>
          </a:p>
          <a:p>
            <a:pPr marL="0" indent="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     TRUTH without GRACE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condemns</a:t>
            </a:r>
            <a:endParaRPr lang="ko-KR" altLang="en-US" sz="3200" b="1" i="1" dirty="0" smtClean="0">
              <a:latin typeface="Times New Roman" charset="0"/>
            </a:endParaRPr>
          </a:p>
          <a:p>
            <a:pPr marL="0" indent="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b="1" i="1" dirty="0" smtClean="0">
              <a:latin typeface="Times New Roman" charset="0"/>
            </a:endParaRPr>
          </a:p>
          <a:p>
            <a:pPr marL="580390" indent="-58039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GRACE without TRUTH leads to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licentiousness</a:t>
            </a:r>
            <a:endParaRPr lang="ko-KR" altLang="en-US" sz="3200" b="1" i="1" dirty="0" smtClean="0">
              <a:latin typeface="Times New Roman" charset="0"/>
            </a:endParaRPr>
          </a:p>
          <a:p>
            <a:pPr marL="0" indent="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     TRUTH without GRACE leads to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legalism</a:t>
            </a:r>
            <a:endParaRPr lang="ko-KR" altLang="en-US" sz="3200" b="1" i="1" dirty="0" smtClean="0">
              <a:latin typeface="Times New Roman" charset="0"/>
            </a:endParaRPr>
          </a:p>
          <a:p>
            <a:pPr marL="0" indent="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b="1" i="1" dirty="0" smtClean="0">
              <a:latin typeface="Times New Roman" charset="0"/>
            </a:endParaRPr>
          </a:p>
          <a:p>
            <a:pPr marL="580390" indent="-58039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Legalism values the Law above the worth of the person; GRACE values the worth of the person in order to inspire obedience to the Law (TRUTH)</a:t>
            </a:r>
            <a:endParaRPr lang="ko-KR" altLang="en-US" sz="3200" dirty="0" smtClean="0">
              <a:latin typeface="Times New Roman" charset="0"/>
            </a:endParaRPr>
          </a:p>
          <a:p>
            <a:pPr marL="0" indent="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b="1" i="1" dirty="0" smtClean="0">
              <a:latin typeface="Times New Roman" charset="0"/>
            </a:endParaRPr>
          </a:p>
          <a:p>
            <a:pPr marL="0" indent="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dirty="0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1"/>
          <p:cNvSpPr>
            <a:spLocks noGrp="1" noChangeArrowheads="1"/>
          </p:cNvSpPr>
          <p:nvPr>
            <p:ph type="title"/>
          </p:nvPr>
        </p:nvSpPr>
        <p:spPr>
          <a:xfrm>
            <a:off x="458470" y="274955"/>
            <a:ext cx="8242934" cy="1145540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>
            <a:noAutofit/>
          </a:bodyPr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000" b="1" dirty="0" smtClean="0">
                <a:solidFill>
                  <a:srgbClr val="000000"/>
                </a:solidFill>
                <a:latin typeface="Times New Roman" charset="0"/>
              </a:rPr>
              <a:t>Grace Always Precedes Truth (Law)</a:t>
            </a:r>
            <a:endParaRPr lang="ko-KR" altLang="en-US" sz="5000" b="1" dirty="0" smtClean="0">
              <a:latin typeface="Times New Roman" charset="0"/>
            </a:endParaRPr>
          </a:p>
        </p:txBody>
      </p:sp>
      <p:sp>
        <p:nvSpPr>
          <p:cNvPr id="2" name="Rect 2"/>
          <p:cNvSpPr>
            <a:spLocks noGrp="1" noChangeArrowheads="1"/>
          </p:cNvSpPr>
          <p:nvPr>
            <p:ph/>
          </p:nvPr>
        </p:nvSpPr>
        <p:spPr>
          <a:xfrm>
            <a:off x="187449" y="1781770"/>
            <a:ext cx="8972425" cy="4533900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t">
            <a:noAutofit/>
          </a:bodyPr>
          <a:lstStyle/>
          <a:p>
            <a:pPr marL="580390" indent="-580390" algn="l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The pattern of revelation in both Old and New 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Testaments</a:t>
            </a:r>
            <a:endParaRPr lang="ko-KR" altLang="en-US" sz="3200" dirty="0" smtClean="0">
              <a:latin typeface="Times New Roman" charset="0"/>
            </a:endParaRPr>
          </a:p>
          <a:p>
            <a:pPr marL="0" indent="0" algn="l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     - Creation</a:t>
            </a:r>
            <a:endParaRPr lang="ko-KR" altLang="en-US" sz="3200" dirty="0" smtClean="0">
              <a:latin typeface="Times New Roman" charset="0"/>
            </a:endParaRPr>
          </a:p>
          <a:p>
            <a:pPr marL="0" indent="0" algn="l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     - Exodus</a:t>
            </a:r>
            <a:endParaRPr lang="ko-KR" altLang="en-US" sz="3200" dirty="0" smtClean="0">
              <a:latin typeface="Times New Roman" charset="0"/>
            </a:endParaRPr>
          </a:p>
          <a:p>
            <a:pPr marL="0" indent="0" algn="l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     - 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Christ</a:t>
            </a:r>
          </a:p>
          <a:p>
            <a:pPr marL="0" indent="0" algn="l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dirty="0" smtClean="0">
              <a:latin typeface="Times New Roman" charset="0"/>
            </a:endParaRPr>
          </a:p>
          <a:p>
            <a:pPr marL="535305" indent="-535305" algn="l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"Neither do I condemn you (GRACE) ..." </a:t>
            </a:r>
            <a:endParaRPr lang="ko-KR" altLang="en-US" sz="3200" dirty="0" smtClean="0">
              <a:latin typeface="Times New Roman" charset="0"/>
            </a:endParaRPr>
          </a:p>
          <a:p>
            <a:pPr marL="0" indent="0" algn="l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     "Go, and leave your life of sin. (TRUTH)".  </a:t>
            </a:r>
            <a:endParaRPr lang="ko-KR" altLang="en-US" sz="3200" dirty="0" smtClean="0">
              <a:latin typeface="Times New Roman" charset="0"/>
            </a:endParaRPr>
          </a:p>
          <a:p>
            <a:pPr marL="0" indent="0" algn="l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      (John 8:11)</a:t>
            </a:r>
            <a:endParaRPr lang="ko-KR" altLang="en-US" sz="3200" dirty="0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1"/>
          <p:cNvSpPr>
            <a:spLocks noGrp="1" noChangeArrowheads="1"/>
          </p:cNvSpPr>
          <p:nvPr>
            <p:ph type="title"/>
          </p:nvPr>
        </p:nvSpPr>
        <p:spPr>
          <a:xfrm>
            <a:off x="187449" y="0"/>
            <a:ext cx="8784975" cy="1420495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>
            <a:noAutofit/>
          </a:bodyPr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800" b="1" dirty="0" smtClean="0">
                <a:solidFill>
                  <a:srgbClr val="000000"/>
                </a:solidFill>
                <a:latin typeface="Times New Roman" charset="0"/>
              </a:rPr>
              <a:t>Grace Always Precedes </a:t>
            </a:r>
            <a:r>
              <a:rPr lang="en-US" altLang="ko-KR" sz="4800" b="1" dirty="0" smtClean="0">
                <a:solidFill>
                  <a:srgbClr val="000000"/>
                </a:solidFill>
                <a:latin typeface="Times New Roman" charset="0"/>
              </a:rPr>
              <a:t/>
            </a:r>
            <a:br>
              <a:rPr lang="en-US" altLang="ko-KR" sz="4800" b="1" dirty="0" smtClean="0">
                <a:solidFill>
                  <a:srgbClr val="000000"/>
                </a:solidFill>
                <a:latin typeface="Times New Roman" charset="0"/>
              </a:rPr>
            </a:br>
            <a:r>
              <a:rPr lang="en-US" altLang="ko-KR" sz="4800" b="1" dirty="0" smtClean="0">
                <a:solidFill>
                  <a:srgbClr val="000000"/>
                </a:solidFill>
                <a:latin typeface="Times New Roman" charset="0"/>
              </a:rPr>
              <a:t>Truth (</a:t>
            </a:r>
            <a:r>
              <a:rPr lang="en-US" altLang="ko-KR" sz="4800" b="1" dirty="0" smtClean="0">
                <a:solidFill>
                  <a:srgbClr val="000000"/>
                </a:solidFill>
                <a:latin typeface="Times New Roman" charset="0"/>
              </a:rPr>
              <a:t>Law)</a:t>
            </a:r>
            <a:endParaRPr lang="ko-KR" altLang="en-US" sz="4800" b="1" dirty="0" smtClean="0">
              <a:latin typeface="Times New Roman" charset="0"/>
            </a:endParaRPr>
          </a:p>
        </p:txBody>
      </p:sp>
      <p:sp>
        <p:nvSpPr>
          <p:cNvPr id="2" name="Rect 2"/>
          <p:cNvSpPr>
            <a:spLocks noGrp="1" noChangeArrowheads="1"/>
          </p:cNvSpPr>
          <p:nvPr>
            <p:ph/>
          </p:nvPr>
        </p:nvSpPr>
        <p:spPr>
          <a:xfrm>
            <a:off x="187449" y="1603375"/>
            <a:ext cx="8784975" cy="4967605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t">
            <a:noAutofit/>
          </a:bodyPr>
          <a:lstStyle/>
          <a:p>
            <a:pPr marL="580390" indent="-58039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GRACE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redeems</a:t>
            </a:r>
            <a:r>
              <a:rPr lang="en-US" altLang="ko-KR" sz="3200" i="1" dirty="0" smtClean="0">
                <a:solidFill>
                  <a:srgbClr val="000000"/>
                </a:solidFill>
                <a:latin typeface="Times New Roman" charset="0"/>
              </a:rPr>
              <a:t>;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TRUTH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transforms</a:t>
            </a:r>
            <a:endParaRPr lang="ko-KR" altLang="en-US" sz="3200" b="1" i="1" dirty="0" smtClean="0">
              <a:latin typeface="Times New Roman" charset="0"/>
            </a:endParaRPr>
          </a:p>
          <a:p>
            <a:pPr marL="0" indent="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dirty="0" smtClean="0">
              <a:latin typeface="Times New Roman" charset="0"/>
            </a:endParaRPr>
          </a:p>
          <a:p>
            <a:pPr marL="580390" indent="-58039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GRACE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affirms 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your </a:t>
            </a:r>
            <a:r>
              <a:rPr lang="en-US" altLang="ko-KR" sz="3200" b="1" dirty="0" smtClean="0">
                <a:solidFill>
                  <a:srgbClr val="000000"/>
                </a:solidFill>
                <a:latin typeface="Times New Roman" charset="0"/>
              </a:rPr>
              <a:t>worth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;</a:t>
            </a:r>
            <a:r>
              <a:rPr lang="en-US" altLang="ko-KR" sz="3200" i="1" dirty="0" smtClean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TRUTH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sanctifies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your </a:t>
            </a:r>
            <a:r>
              <a:rPr lang="en-US" altLang="ko-KR" sz="3200" b="1" dirty="0" smtClean="0">
                <a:solidFill>
                  <a:srgbClr val="000000"/>
                </a:solidFill>
                <a:latin typeface="Times New Roman" charset="0"/>
              </a:rPr>
              <a:t>walk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.</a:t>
            </a:r>
            <a:endParaRPr lang="ko-KR" altLang="en-US" sz="3200" dirty="0" smtClean="0">
              <a:latin typeface="Times New Roman" charset="0"/>
            </a:endParaRPr>
          </a:p>
          <a:p>
            <a:pPr marL="0" indent="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dirty="0" smtClean="0">
              <a:latin typeface="Times New Roman" charset="0"/>
            </a:endParaRPr>
          </a:p>
          <a:p>
            <a:pPr marL="580390" indent="-58039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GRACE gives you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right standing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with God, so that you'll have the confidence to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rise up 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to the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standard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of His TRUTH</a:t>
            </a:r>
            <a:endParaRPr lang="ko-KR" altLang="en-US" sz="3200" dirty="0" smtClean="0">
              <a:latin typeface="Times New Roman" charset="0"/>
            </a:endParaRPr>
          </a:p>
          <a:p>
            <a:pPr marL="0" indent="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dirty="0" smtClean="0">
              <a:latin typeface="Times New Roman" charset="0"/>
            </a:endParaRPr>
          </a:p>
          <a:p>
            <a:pPr marL="580390" indent="-580390" algn="l" defTabSz="5080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§"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GRACE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inspires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the heart to </a:t>
            </a:r>
            <a:r>
              <a:rPr lang="en-US" altLang="ko-KR" sz="3200" b="1" i="1" dirty="0" smtClean="0">
                <a:solidFill>
                  <a:srgbClr val="000000"/>
                </a:solidFill>
                <a:latin typeface="Times New Roman" charset="0"/>
              </a:rPr>
              <a:t>love</a:t>
            </a: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> TRUTH</a:t>
            </a:r>
            <a:endParaRPr lang="ko-KR" altLang="en-US" sz="3200" dirty="0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1"/>
          <p:cNvSpPr>
            <a:spLocks noGrp="1" noChangeArrowheads="1"/>
          </p:cNvSpPr>
          <p:nvPr>
            <p:ph type="title"/>
          </p:nvPr>
        </p:nvSpPr>
        <p:spPr>
          <a:xfrm>
            <a:off x="458470" y="274955"/>
            <a:ext cx="8242934" cy="1145540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4400" dirty="0" smtClean="0">
              <a:latin typeface="Times New Roman" charset="0"/>
            </a:endParaRPr>
          </a:p>
        </p:txBody>
      </p:sp>
      <p:sp>
        <p:nvSpPr>
          <p:cNvPr id="2" name="Rect 2"/>
          <p:cNvSpPr>
            <a:spLocks noGrp="1" noChangeArrowheads="1"/>
          </p:cNvSpPr>
          <p:nvPr>
            <p:ph/>
          </p:nvPr>
        </p:nvSpPr>
        <p:spPr>
          <a:xfrm>
            <a:off x="458470" y="1603375"/>
            <a:ext cx="8242934" cy="4533900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t"/>
          <a:lstStyle/>
          <a:p>
            <a:pPr marL="0" indent="0" algn="l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dirty="0" smtClean="0">
              <a:latin typeface="Times New Roman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□□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□□ □□"/>
        <a:ea typeface=""/>
        <a:cs typeface=""/>
        <a:font script="Jpan" typeface="□□ □□□□□"/>
        <a:font script="Hang" typeface="□□ □□"/>
        <a:font script="Hant" typeface="□□□□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□□ □□"/>
        <a:ea typeface=""/>
        <a:cs typeface=""/>
        <a:font script="Jpan" typeface="□□ □□□□□"/>
        <a:font script="Hang" typeface="□□ □□"/>
        <a:font script="Hant" typeface="□□□□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Pages>7</Pages>
  <Words>349</Words>
  <Characters>0</Characters>
  <Application>Microsoft Office PowerPoint</Application>
  <DocSecurity>0</DocSecurity>
  <PresentationFormat>Custom</PresentationFormat>
  <Lines>0</Lines>
  <Paragraphs>37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□□</vt:lpstr>
      <vt:lpstr>Times New Roman</vt:lpstr>
      <vt:lpstr>Wingdings</vt:lpstr>
      <vt:lpstr>Office □□</vt:lpstr>
      <vt:lpstr>The Call to Christlike Leadership</vt:lpstr>
      <vt:lpstr>MOSES and JESUS</vt:lpstr>
      <vt:lpstr>PowerPoint Presentation</vt:lpstr>
      <vt:lpstr>"GRACE and TRUTH"</vt:lpstr>
      <vt:lpstr>"GRACE and TRUTH"</vt:lpstr>
      <vt:lpstr>Grace Always Precedes Truth (Law)</vt:lpstr>
      <vt:lpstr>Grace Always Precedes  Truth (Law)</vt:lpstr>
      <vt:lpstr>PowerPoint Presentation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Call to Christlike Leadership</dc:title>
  <cp:lastModifiedBy>Dave Magalong</cp:lastModifiedBy>
  <cp:revision>6</cp:revision>
  <dcterms:modified xsi:type="dcterms:W3CDTF">2014-08-29T01:10:34Z</dcterms:modified>
</cp:coreProperties>
</file>

<file path=docProps/infrawarePen.xml><?xml version="1.0" encoding="utf-8"?>
<InfrawarePenDraw xmlns="http://www.infraware.co.kr/2012/penmode"/>
</file>